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82" r:id="rId3"/>
    <p:sldId id="283" r:id="rId4"/>
    <p:sldId id="284" r:id="rId5"/>
    <p:sldId id="285" r:id="rId6"/>
    <p:sldId id="260" r:id="rId7"/>
    <p:sldId id="257" r:id="rId8"/>
    <p:sldId id="291" r:id="rId9"/>
    <p:sldId id="261" r:id="rId10"/>
    <p:sldId id="286" r:id="rId11"/>
    <p:sldId id="288" r:id="rId12"/>
    <p:sldId id="289" r:id="rId13"/>
    <p:sldId id="258" r:id="rId14"/>
    <p:sldId id="290" r:id="rId15"/>
    <p:sldId id="294" r:id="rId16"/>
    <p:sldId id="292" r:id="rId17"/>
    <p:sldId id="293" r:id="rId18"/>
    <p:sldId id="266" r:id="rId19"/>
    <p:sldId id="295" r:id="rId20"/>
    <p:sldId id="26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9F3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4E18B-35D6-4EE8-AAFD-71C14558B84C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E09C-0DAB-4C6B-9612-1C0EFADDB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54F2D-9622-4BFF-9852-8F257EB241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C7DA-2B0A-461E-B60F-91FB2816DDA5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4301-6455-4E56-AB2A-E58270F6196D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6118-466C-42FA-9334-44B6FC8EB7CC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AE87-1453-4CCD-9C84-E98D8966D8ED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B099-63B1-4FEE-B853-0B3E343BC0C2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A0AFD-7209-4714-9C87-678BD8C6F376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655F-639E-4A57-BD54-142C31185D31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08AA-4A41-4353-A226-20AF821AF3A6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DE87-CD93-48A7-9A45-B7E1A5941A62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57AC-4072-4810-BB41-46BCC852BC51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FD0-CA1B-4B59-8DE9-BD3F62F4B313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0457C6-9643-4B98-95C4-3B91C2EED7CA}" type="datetime1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2D6E7B3-5094-45F5-BFC0-7747E39D7C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8572560" cy="350046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Функції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торфових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родовищ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природі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3600" b="1" dirty="0" err="1" smtClean="0">
                <a:solidFill>
                  <a:schemeClr val="accent4">
                    <a:lumMod val="75000"/>
                  </a:schemeClr>
                </a:solidFill>
              </a:rPr>
              <a:t>суспільстві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uk-UA" sz="3600" b="1" dirty="0" smtClean="0">
                <a:solidFill>
                  <a:schemeClr val="accent4">
                    <a:lumMod val="75000"/>
                  </a:schemeClr>
                </a:solidFill>
              </a:rPr>
              <a:t>Торфові ресурси України та шляхи їх раціонального використання.</a:t>
            </a:r>
          </a:p>
          <a:p>
            <a:r>
              <a:rPr lang="uk-UA" sz="1400" b="1" dirty="0" smtClean="0">
                <a:solidFill>
                  <a:schemeClr val="accent4">
                    <a:lumMod val="75000"/>
                  </a:schemeClr>
                </a:solidFill>
              </a:rPr>
              <a:t>Генеральний директор </a:t>
            </a:r>
            <a:r>
              <a:rPr lang="uk-UA" sz="1400" b="1" dirty="0" err="1" smtClean="0">
                <a:solidFill>
                  <a:schemeClr val="accent4">
                    <a:lumMod val="75000"/>
                  </a:schemeClr>
                </a:solidFill>
              </a:rPr>
              <a:t>ДК</a:t>
            </a:r>
            <a:r>
              <a:rPr lang="uk-UA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1400" b="1" dirty="0" err="1" smtClean="0">
                <a:solidFill>
                  <a:schemeClr val="accent4">
                    <a:lumMod val="75000"/>
                  </a:schemeClr>
                </a:solidFill>
              </a:rPr>
              <a:t>“Укрторф”</a:t>
            </a:r>
            <a:r>
              <a:rPr lang="uk-UA" sz="1400" b="1" dirty="0" smtClean="0">
                <a:solidFill>
                  <a:schemeClr val="accent4">
                    <a:lumMod val="75000"/>
                  </a:schemeClr>
                </a:solidFill>
              </a:rPr>
              <a:t> Озерчук А.М.</a:t>
            </a:r>
          </a:p>
          <a:p>
            <a:r>
              <a:rPr lang="uk-UA" sz="1400" b="1" dirty="0" smtClean="0">
                <a:solidFill>
                  <a:schemeClr val="accent4">
                    <a:lumMod val="75000"/>
                  </a:schemeClr>
                </a:solidFill>
              </a:rPr>
              <a:t>Радник генерального директора з технічних питань , </a:t>
            </a:r>
            <a:r>
              <a:rPr lang="uk-UA" sz="1400" b="1" dirty="0" err="1" smtClean="0">
                <a:solidFill>
                  <a:schemeClr val="accent4">
                    <a:lumMod val="75000"/>
                  </a:schemeClr>
                </a:solidFill>
              </a:rPr>
              <a:t>к.т.н</a:t>
            </a:r>
            <a:r>
              <a:rPr lang="uk-UA" sz="1400" b="1" dirty="0" smtClean="0">
                <a:solidFill>
                  <a:schemeClr val="accent4">
                    <a:lumMod val="75000"/>
                  </a:schemeClr>
                </a:solidFill>
              </a:rPr>
              <a:t>., доцент Гнєушев В.О.</a:t>
            </a:r>
          </a:p>
          <a:p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17145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Міністерство енергетики та вугільної промисловості України</a:t>
            </a:r>
            <a:br>
              <a:rPr lang="ru-RU" sz="2200" dirty="0" smtClean="0"/>
            </a:br>
            <a:r>
              <a:rPr lang="uk-UA" sz="2200" dirty="0" smtClean="0"/>
              <a:t>Державний концерн «Укрторф» </a:t>
            </a:r>
            <a:br>
              <a:rPr lang="uk-UA" sz="2200" dirty="0" smtClean="0"/>
            </a:br>
            <a:r>
              <a:rPr lang="uk-UA" sz="2200" dirty="0" smtClean="0"/>
              <a:t>Асоціація </a:t>
            </a:r>
            <a:r>
              <a:rPr lang="uk-UA" sz="2200" dirty="0" err="1" smtClean="0"/>
              <a:t>“Українське</a:t>
            </a:r>
            <a:r>
              <a:rPr lang="uk-UA" sz="2200" dirty="0" smtClean="0"/>
              <a:t> торфове </a:t>
            </a:r>
            <a:r>
              <a:rPr lang="uk-UA" sz="2200" dirty="0" err="1" smtClean="0"/>
              <a:t>товариство”</a:t>
            </a: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dirty="0" smtClean="0"/>
              <a:t>Національний університет водного господарства та природокористування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4" name="Рисунок 3" descr="200px-Lesser_Coat_of_Arms_of_Ukraine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85728"/>
            <a:ext cx="612456" cy="7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011222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Але реалізація майже всіх ресурсно-сировинних функцій торфовища потребує його осушення…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501122" cy="45720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Між тим, осушення торфовища – фатальний крок в напрямку його деградації як природної </a:t>
            </a:r>
            <a:r>
              <a:rPr lang="uk-UA" b="1" dirty="0" err="1" smtClean="0"/>
              <a:t>ситеми</a:t>
            </a:r>
            <a:r>
              <a:rPr lang="uk-UA" b="1" dirty="0" smtClean="0"/>
              <a:t> </a:t>
            </a:r>
          </a:p>
          <a:p>
            <a:pPr>
              <a:buNone/>
            </a:pPr>
            <a:r>
              <a:rPr lang="uk-UA" dirty="0" smtClean="0"/>
              <a:t>Осушене торфовище, втрачаючи більшість природних біосферних функцій, стає джерелом техногенних небезпек:</a:t>
            </a:r>
          </a:p>
          <a:p>
            <a:r>
              <a:rPr lang="uk-UA" dirty="0" smtClean="0"/>
              <a:t>- пожеж,</a:t>
            </a:r>
          </a:p>
          <a:p>
            <a:r>
              <a:rPr lang="uk-UA" dirty="0" smtClean="0"/>
              <a:t>- емітує в атмосферу </a:t>
            </a:r>
            <a:r>
              <a:rPr lang="uk-UA" dirty="0" err="1" smtClean="0"/>
              <a:t>СО</a:t>
            </a:r>
            <a:r>
              <a:rPr lang="uk-UA" sz="1800" dirty="0" err="1" smtClean="0"/>
              <a:t>2</a:t>
            </a:r>
            <a:r>
              <a:rPr lang="uk-UA" dirty="0" smtClean="0"/>
              <a:t>, </a:t>
            </a:r>
          </a:p>
          <a:p>
            <a:r>
              <a:rPr lang="uk-UA" dirty="0" smtClean="0"/>
              <a:t>- перестає виконувати гідрологічну і </a:t>
            </a:r>
            <a:r>
              <a:rPr lang="uk-UA" smtClean="0"/>
              <a:t>акумулятивну функції.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22553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endParaRPr lang="ru-RU" sz="2000" dirty="0"/>
          </a:p>
        </p:txBody>
      </p:sp>
      <p:pic>
        <p:nvPicPr>
          <p:cNvPr id="6" name="Содержимое 3" descr="SAM_1747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285860"/>
            <a:ext cx="4576906" cy="292895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Содержимое 3" descr="NVE00007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4357694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Самозаймання штабеля фрезерного торфу на сировинній базі ТОВ </a:t>
            </a:r>
            <a:r>
              <a:rPr lang="uk-UA" b="1" dirty="0" err="1" smtClean="0"/>
              <a:t>“Енергоальянс”</a:t>
            </a:r>
            <a:r>
              <a:rPr lang="uk-UA" b="1" dirty="0" smtClean="0"/>
              <a:t>, що в </a:t>
            </a:r>
            <a:r>
              <a:rPr lang="uk-UA" b="1" dirty="0" err="1" smtClean="0"/>
              <a:t>Рокитнівському</a:t>
            </a:r>
            <a:r>
              <a:rPr lang="uk-UA" b="1" dirty="0" smtClean="0"/>
              <a:t> </a:t>
            </a:r>
            <a:r>
              <a:rPr lang="uk-UA" b="1" dirty="0" err="1" smtClean="0"/>
              <a:t>р-ні</a:t>
            </a:r>
            <a:r>
              <a:rPr lang="uk-UA" b="1" dirty="0" smtClean="0"/>
              <a:t> Рівненської обл. 18.10.2016 р.  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1429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ТОРФОВІ ПОЖЕЖІ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4857760"/>
            <a:ext cx="3786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Частково вигоріла ділянка в північній частині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торфового родовища </a:t>
            </a:r>
            <a:r>
              <a:rPr lang="uk-UA" b="1" dirty="0" err="1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Стеризівка</a:t>
            </a:r>
            <a:r>
              <a:rPr lang="uk-UA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err="1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Рокитнівський</a:t>
            </a:r>
            <a:r>
              <a:rPr lang="uk-UA" b="1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р-н Рівненської обл. </a:t>
            </a:r>
            <a:endParaRPr lang="uk-UA" sz="1600" b="1" i="1" dirty="0" smtClean="0">
              <a:solidFill>
                <a:srgbClr val="22222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Більшість пожеж виникає в регіонах, де багато осушених, але неконтрольованих торфовищ</a:t>
            </a:r>
            <a:endParaRPr lang="ru-RU" sz="2800" b="1" dirty="0"/>
          </a:p>
        </p:txBody>
      </p:sp>
      <p:pic>
        <p:nvPicPr>
          <p:cNvPr id="4" name="Содержимое 3" descr="Табл.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31000" contrast="42000"/>
          </a:blip>
          <a:stretch>
            <a:fillRect/>
          </a:stretch>
        </p:blipFill>
        <p:spPr>
          <a:xfrm>
            <a:off x="914400" y="1500174"/>
            <a:ext cx="7772400" cy="500066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ТОРФОВІ РЕСУРСИ УКРАЇНИ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786478"/>
          </a:xfrm>
        </p:spPr>
        <p:txBody>
          <a:bodyPr/>
          <a:lstStyle/>
          <a:p>
            <a:r>
              <a:rPr lang="uk-UA" dirty="0" smtClean="0"/>
              <a:t>В надрах України близько 2,1 млрд. т торфу (геологічні запаси)</a:t>
            </a:r>
          </a:p>
          <a:p>
            <a:r>
              <a:rPr lang="uk-UA" dirty="0" smtClean="0"/>
              <a:t>З них близько 660 млн. т – балансові запаси.</a:t>
            </a:r>
          </a:p>
          <a:p>
            <a:r>
              <a:rPr lang="uk-UA" dirty="0" smtClean="0"/>
              <a:t>При </a:t>
            </a:r>
            <a:r>
              <a:rPr lang="uk-UA" u="sng" dirty="0" smtClean="0"/>
              <a:t>тотальному спорожненні надр </a:t>
            </a:r>
            <a:r>
              <a:rPr lang="uk-UA" dirty="0" smtClean="0"/>
              <a:t>може бути видобуто близько 460 млн. т торфу умовної (40 %) вологості.</a:t>
            </a:r>
          </a:p>
          <a:p>
            <a:r>
              <a:rPr lang="uk-UA" dirty="0" smtClean="0"/>
              <a:t>Це, приблизно, 230 млн. т торфобрикету , який за теплотою згорання еквівалентний ~110 млрд. куб. м природного газу.  </a:t>
            </a:r>
          </a:p>
          <a:p>
            <a:endParaRPr lang="uk-UA" dirty="0" smtClean="0"/>
          </a:p>
          <a:p>
            <a:r>
              <a:rPr lang="uk-UA" sz="2400" i="1" u="sng" dirty="0" smtClean="0"/>
              <a:t>Для довідки</a:t>
            </a:r>
            <a:r>
              <a:rPr lang="uk-UA" sz="2400" i="1" dirty="0" smtClean="0"/>
              <a:t>: у 2015 та 2016 роках в Україні видобувалося по ~20 млрд. куб. м,  у 2017 р. – 20,8 млрд. куб. м природного газу, балансові запаси якого перевищують  1000 млрд. куб м.  </a:t>
            </a:r>
            <a:endParaRPr lang="ru-RU" sz="24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64307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Слід визнати, що при відсутності обліку втрат торфу через окиснення (мінералізацію) та вигоряння РЕАЛЬНИХ БАЛАНСОВИХ запасів торфу не знає ніхто.</a:t>
            </a:r>
            <a:br>
              <a:rPr lang="uk-UA" sz="2400" b="1" dirty="0" smtClean="0"/>
            </a:br>
            <a:r>
              <a:rPr lang="uk-UA" sz="2400" b="1" dirty="0" smtClean="0"/>
              <a:t>Розподіл геологічних запасів торфу наступний:</a:t>
            </a:r>
            <a:endParaRPr lang="ru-RU" sz="2400" b="1" dirty="0"/>
          </a:p>
        </p:txBody>
      </p:sp>
      <p:pic>
        <p:nvPicPr>
          <p:cNvPr id="4" name="Содержимое 3" descr="Розподіл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3116"/>
            <a:ext cx="6314756" cy="4572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Розподіл торфових запасів по областях</a:t>
            </a:r>
            <a:endParaRPr lang="ru-RU" sz="3200" b="1" dirty="0"/>
          </a:p>
        </p:txBody>
      </p:sp>
      <p:pic>
        <p:nvPicPr>
          <p:cNvPr id="6" name="Содержимое 5" descr="Запаси по обл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2764" y="1142984"/>
            <a:ext cx="6545082" cy="54292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Торфовий фонд Житомирської області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5019692"/>
          </a:xfrm>
        </p:spPr>
        <p:txBody>
          <a:bodyPr/>
          <a:lstStyle/>
          <a:p>
            <a:r>
              <a:rPr lang="uk-UA" dirty="0" smtClean="0"/>
              <a:t>Загальна кількість торфовищ (балансових) – </a:t>
            </a:r>
            <a:r>
              <a:rPr lang="uk-UA" b="1" dirty="0" smtClean="0"/>
              <a:t>120</a:t>
            </a:r>
          </a:p>
          <a:p>
            <a:r>
              <a:rPr lang="uk-UA" dirty="0" smtClean="0"/>
              <a:t>З них:</a:t>
            </a:r>
          </a:p>
          <a:p>
            <a:r>
              <a:rPr lang="uk-UA" dirty="0" smtClean="0"/>
              <a:t>-  </a:t>
            </a:r>
            <a:r>
              <a:rPr lang="uk-UA" b="1" dirty="0" smtClean="0"/>
              <a:t>76</a:t>
            </a:r>
            <a:r>
              <a:rPr lang="uk-UA" dirty="0" smtClean="0"/>
              <a:t> використовуються як сільгоспугіддя</a:t>
            </a:r>
          </a:p>
          <a:p>
            <a:r>
              <a:rPr lang="uk-UA" dirty="0" smtClean="0"/>
              <a:t>-  </a:t>
            </a:r>
            <a:r>
              <a:rPr lang="uk-UA" b="1" dirty="0" smtClean="0"/>
              <a:t>24</a:t>
            </a:r>
            <a:r>
              <a:rPr lang="uk-UA" dirty="0" smtClean="0"/>
              <a:t> перебувають у природному стані</a:t>
            </a:r>
          </a:p>
          <a:p>
            <a:r>
              <a:rPr lang="uk-UA" dirty="0" smtClean="0"/>
              <a:t>- </a:t>
            </a:r>
            <a:r>
              <a:rPr lang="uk-UA" b="1" dirty="0" smtClean="0"/>
              <a:t>14</a:t>
            </a:r>
            <a:r>
              <a:rPr lang="uk-UA" dirty="0" smtClean="0"/>
              <a:t> віднесені до природно-заповідного фонду</a:t>
            </a:r>
          </a:p>
          <a:p>
            <a:r>
              <a:rPr lang="uk-UA" dirty="0" smtClean="0"/>
              <a:t>-  </a:t>
            </a:r>
            <a:r>
              <a:rPr lang="uk-UA" b="1" dirty="0" smtClean="0"/>
              <a:t>6</a:t>
            </a:r>
            <a:r>
              <a:rPr lang="uk-UA" dirty="0" smtClean="0"/>
              <a:t> розробляються чи розроблялися.</a:t>
            </a:r>
          </a:p>
          <a:p>
            <a:r>
              <a:rPr lang="uk-UA" dirty="0" smtClean="0"/>
              <a:t>За кількістю родовищ лідерами є райони: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4429132"/>
          <a:ext cx="76438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Район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Кількість торфових родовищ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err="1" smtClean="0"/>
                        <a:t>Олевський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36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err="1" smtClean="0"/>
                        <a:t>Ємільченський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12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Овруцький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11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Бердичівський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Карта торфового фонду Житомирської обл.</a:t>
            </a:r>
            <a:endParaRPr lang="ru-RU" sz="2800" b="1" dirty="0"/>
          </a:p>
        </p:txBody>
      </p:sp>
      <p:pic>
        <p:nvPicPr>
          <p:cNvPr id="4" name="Содержимое 3" descr="Карта фонду Житомирщини.tif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lum bright="-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571480"/>
            <a:ext cx="4714908" cy="613332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2844" y="642918"/>
            <a:ext cx="37862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Оскільки </a:t>
            </a:r>
            <a:r>
              <a:rPr lang="uk-UA" b="1" dirty="0" smtClean="0"/>
              <a:t>понад 60 % </a:t>
            </a:r>
            <a:r>
              <a:rPr lang="uk-UA" dirty="0" smtClean="0"/>
              <a:t>торфових родовищ Житомирщини використовуються як сільгоспугіддя, </a:t>
            </a:r>
            <a:r>
              <a:rPr lang="uk-UA" dirty="0" err="1" smtClean="0"/>
              <a:t>ДК</a:t>
            </a:r>
            <a:r>
              <a:rPr lang="uk-UA" dirty="0" smtClean="0"/>
              <a:t> </a:t>
            </a:r>
            <a:r>
              <a:rPr lang="uk-UA" dirty="0" err="1" smtClean="0"/>
              <a:t>“Укрторф”</a:t>
            </a:r>
            <a:r>
              <a:rPr lang="uk-UA" dirty="0" smtClean="0"/>
              <a:t>, як цивілізований користувач  природними ресурсами, </a:t>
            </a:r>
            <a:r>
              <a:rPr lang="uk-UA" u="sng" dirty="0" smtClean="0"/>
              <a:t>має проявити ініціативу щодо активізації просвітницької роботи з ефективного і безпечного використання торфово-болотних ґрунтів в області.  </a:t>
            </a:r>
          </a:p>
          <a:p>
            <a:r>
              <a:rPr lang="uk-UA" dirty="0" smtClean="0"/>
              <a:t>Для наукового забезпечення цього заходу можуть бути долучені Житомирський національний агроекологічний університет та Національний університет водного господарства та природокористування.</a:t>
            </a:r>
          </a:p>
          <a:p>
            <a:r>
              <a:rPr lang="uk-UA" dirty="0" smtClean="0"/>
              <a:t>Результат – збереження торфових ресурсів та екологічна  безпека </a:t>
            </a:r>
          </a:p>
          <a:p>
            <a:r>
              <a:rPr lang="uk-UA" dirty="0" smtClean="0"/>
              <a:t>                            регіону.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14300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9F3611"/>
                </a:solidFill>
              </a:rPr>
              <a:t>Головна перешкода на шляху зростання галузі – це спрацьованість сировинних баз діючих підприємств</a:t>
            </a:r>
            <a:r>
              <a:rPr lang="uk-UA" sz="2800" b="1" dirty="0" smtClean="0"/>
              <a:t> </a:t>
            </a:r>
            <a:endParaRPr lang="ru-RU" sz="2800" b="1" dirty="0">
              <a:solidFill>
                <a:srgbClr val="9F361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858312" cy="4929222"/>
          </a:xfrm>
        </p:spPr>
        <p:txBody>
          <a:bodyPr/>
          <a:lstStyle/>
          <a:p>
            <a:r>
              <a:rPr lang="uk-UA" sz="2400" dirty="0" smtClean="0"/>
              <a:t>Протягом року пласт </a:t>
            </a:r>
          </a:p>
          <a:p>
            <a:pPr>
              <a:buNone/>
            </a:pPr>
            <a:r>
              <a:rPr lang="uk-UA" sz="2400" dirty="0" smtClean="0"/>
              <a:t>торфового покладу </a:t>
            </a:r>
            <a:r>
              <a:rPr lang="uk-UA" sz="2400" dirty="0" err="1" smtClean="0"/>
              <a:t>спрацьо-</a:t>
            </a:r>
            <a:endParaRPr lang="uk-UA" sz="2400" dirty="0" smtClean="0"/>
          </a:p>
          <a:p>
            <a:pPr>
              <a:buNone/>
            </a:pPr>
            <a:r>
              <a:rPr lang="uk-UA" sz="2400" dirty="0" err="1" smtClean="0"/>
              <a:t>вується</a:t>
            </a:r>
            <a:r>
              <a:rPr lang="uk-UA" sz="2400" dirty="0" smtClean="0"/>
              <a:t> на 0,25-0,35 м. </a:t>
            </a:r>
          </a:p>
          <a:p>
            <a:pPr>
              <a:buNone/>
            </a:pPr>
            <a:r>
              <a:rPr lang="uk-UA" sz="2400" dirty="0" smtClean="0"/>
              <a:t>Ділянка з потужністю</a:t>
            </a:r>
          </a:p>
          <a:p>
            <a:pPr>
              <a:buNone/>
            </a:pPr>
            <a:r>
              <a:rPr lang="uk-UA" sz="2400" dirty="0" smtClean="0"/>
              <a:t>пласта  2 м виходить з </a:t>
            </a:r>
            <a:r>
              <a:rPr lang="uk-UA" sz="2400" dirty="0" err="1" smtClean="0"/>
              <a:t>експлу-</a:t>
            </a:r>
            <a:endParaRPr lang="uk-UA" sz="2400" dirty="0" smtClean="0"/>
          </a:p>
          <a:p>
            <a:pPr>
              <a:buNone/>
            </a:pPr>
            <a:r>
              <a:rPr lang="uk-UA" sz="2400" dirty="0" err="1" smtClean="0"/>
              <a:t>атації</a:t>
            </a:r>
            <a:r>
              <a:rPr lang="uk-UA" sz="2400" dirty="0" smtClean="0"/>
              <a:t>  за 5-7 років.</a:t>
            </a:r>
          </a:p>
          <a:p>
            <a:pPr>
              <a:buNone/>
            </a:pPr>
            <a:r>
              <a:rPr lang="uk-UA" sz="2400" dirty="0" smtClean="0"/>
              <a:t>При сезонному зборі 500 т/га</a:t>
            </a:r>
          </a:p>
          <a:p>
            <a:pPr>
              <a:buNone/>
            </a:pPr>
            <a:r>
              <a:rPr lang="uk-UA" sz="2400" dirty="0" smtClean="0"/>
              <a:t>для забезпечення роботи ТБЗ </a:t>
            </a:r>
          </a:p>
          <a:p>
            <a:pPr>
              <a:buNone/>
            </a:pPr>
            <a:r>
              <a:rPr lang="uk-UA" sz="2400" dirty="0" smtClean="0"/>
              <a:t>продуктивністю 30 тис. т на рік (типу Маневицького) потрібно близько 120 га виробничих полів видобування фрезерного торфу.</a:t>
            </a:r>
            <a:endParaRPr lang="ru-RU" dirty="0"/>
          </a:p>
        </p:txBody>
      </p:sp>
      <p:pic>
        <p:nvPicPr>
          <p:cNvPr id="5" name="Рисунок 4" descr="SAM_04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2071678"/>
            <a:ext cx="4507129" cy="321471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582594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В умовах обмеженості ресурсів торфової сировини</a:t>
            </a:r>
            <a:endParaRPr lang="ru-RU" sz="28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концептуально важливо поступово перетворити галузь</a:t>
            </a:r>
          </a:p>
          <a:p>
            <a:pPr>
              <a:buNone/>
            </a:pPr>
            <a:r>
              <a:rPr lang="uk-UA" dirty="0" smtClean="0"/>
              <a:t> з переважно видобувної  у видобувно-переробну,</a:t>
            </a:r>
          </a:p>
          <a:p>
            <a:pPr>
              <a:buNone/>
            </a:pPr>
            <a:r>
              <a:rPr lang="uk-UA" dirty="0" smtClean="0"/>
              <a:t>віддаючи перевагу тій продукції, ціна якої формується</a:t>
            </a:r>
          </a:p>
          <a:p>
            <a:pPr>
              <a:buNone/>
            </a:pPr>
            <a:r>
              <a:rPr lang="uk-UA" dirty="0" smtClean="0"/>
              <a:t>більшою мірою внаслідок саме переробки, а не</a:t>
            </a:r>
          </a:p>
          <a:p>
            <a:pPr>
              <a:buNone/>
            </a:pPr>
            <a:r>
              <a:rPr lang="uk-UA" dirty="0" smtClean="0"/>
              <a:t>вкладання  в продукцію значної кількості торфу.</a:t>
            </a:r>
          </a:p>
          <a:p>
            <a:pPr>
              <a:buNone/>
            </a:pPr>
            <a:r>
              <a:rPr lang="uk-UA" dirty="0" smtClean="0"/>
              <a:t>    Поки що цій вимозі найбільшою мірою відповідає</a:t>
            </a:r>
          </a:p>
          <a:p>
            <a:pPr>
              <a:buNone/>
            </a:pPr>
            <a:r>
              <a:rPr lang="uk-UA" dirty="0" smtClean="0"/>
              <a:t>тільки торфобрикет.  </a:t>
            </a:r>
          </a:p>
          <a:p>
            <a:pPr>
              <a:buNone/>
            </a:pPr>
            <a:endParaRPr lang="uk-UA" sz="1100" dirty="0" smtClean="0"/>
          </a:p>
          <a:p>
            <a:pPr>
              <a:buNone/>
            </a:pPr>
            <a:r>
              <a:rPr lang="uk-UA" b="1" dirty="0" smtClean="0"/>
              <a:t>Актуальне завдання – розвиток технологічно місткої, але сировинно-ощадної продукції з високою доданою вартістю: сорбентів, добрив нового покоління, гумінових препаратів тощо.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sz="3600" b="1" dirty="0" err="1" smtClean="0"/>
              <a:t>Заторфованість</a:t>
            </a:r>
            <a:r>
              <a:rPr lang="uk-UA" sz="3600" b="1" dirty="0" smtClean="0"/>
              <a:t> північної півкулі Землі</a:t>
            </a:r>
            <a:endParaRPr lang="ru-RU" sz="36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Содержимое 3" descr="Північна півкуля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143932" cy="283945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Умовні познач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64344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4683823"/>
            <a:ext cx="2428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Заторфованість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5%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14414" y="5056686"/>
            <a:ext cx="2357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Заторфованість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5–10%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85852" y="5413876"/>
            <a:ext cx="2786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Заторфованість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понад 10%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4143380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Торф – це органічна гірська порода, що утворюється внаслідок біохімічного процесу розкладання (відмирання і неповного розпаду) болотних рослин при підвищеній вологості та нестачі кисню і містить не більше 50 % мінеральних компонентів в розрахунку на суху речовину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Для ефективної роботи галузі в умовах реалізації концепції сталого розвитку суспільства, необхідно розв’язання наступних завдань: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929718" cy="5500726"/>
          </a:xfrm>
        </p:spPr>
        <p:txBody>
          <a:bodyPr>
            <a:normAutofit fontScale="47500" lnSpcReduction="20000"/>
          </a:bodyPr>
          <a:lstStyle/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Продовжити роботу в напрямку спрощення процедури і скорочення термінів відведення торфовищ під промислове освоєння для підприємств системи </a:t>
            </a:r>
            <a:r>
              <a:rPr lang="uk-UA" sz="3400" dirty="0" err="1" smtClean="0"/>
              <a:t>ДП</a:t>
            </a:r>
            <a:r>
              <a:rPr lang="uk-UA" sz="3400" dirty="0" smtClean="0"/>
              <a:t> «Укрторф». Провести Міжнародний науково-практичний семінар «Природничі, соціальні та правові аспекти поліпшення  використання торфових ресурсів України».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None/>
            </a:pPr>
            <a:endParaRPr lang="uk-UA" sz="4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Продовжити роботу з аналізу підприємств системи </a:t>
            </a:r>
            <a:r>
              <a:rPr lang="uk-UA" sz="3400" dirty="0" err="1" smtClean="0"/>
              <a:t>ДК</a:t>
            </a:r>
            <a:r>
              <a:rPr lang="uk-UA" sz="3400" dirty="0" smtClean="0"/>
              <a:t> «Укрторф» на предмет можливості їх ефективної роботи, доцільності санації, перепрофілювання чи закриття.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None/>
            </a:pPr>
            <a:endParaRPr lang="uk-UA" sz="4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Опрацьовувати питання отримання і освоєння </a:t>
            </a:r>
            <a:r>
              <a:rPr lang="uk-UA" sz="3400" dirty="0" err="1" smtClean="0"/>
              <a:t>технологійвиробництва</a:t>
            </a:r>
            <a:r>
              <a:rPr lang="uk-UA" sz="3400" dirty="0" smtClean="0"/>
              <a:t> нових видів сировинно-ощадної продукції з високою доданою вартістю на основі торфу (наприклад, сорбенту нафтопродуктів для очищення водних поверхонь, гумінових препаратів, добрив та ін.) .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None/>
            </a:pPr>
            <a:endParaRPr lang="uk-UA" sz="4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Продовжити технічне і технологічне оновлення галузі. Опрацювати концепцію  ТБЗ модульного типу.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endParaRPr lang="uk-UA" sz="4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Удосконалювати систему підвищення кваліфікації лінійних керівників підприємств концерну, відновити підготовку фахівців з розробки торфових родовищ і переробки торфу рівня бакалавра та магістра.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None/>
            </a:pPr>
            <a:endParaRPr lang="uk-UA" sz="8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Пропагувати і впроваджувати </a:t>
            </a:r>
            <a:r>
              <a:rPr lang="uk-UA" sz="3400" dirty="0" err="1" smtClean="0"/>
              <a:t>екологізацію</a:t>
            </a:r>
            <a:r>
              <a:rPr lang="uk-UA" sz="3400" dirty="0" smtClean="0"/>
              <a:t> торфового виробництва та сільськогосподарського використання торфовищ, систему біосферно-сумісного використання торфового фонду країни.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None/>
            </a:pPr>
            <a:endParaRPr lang="uk-UA" sz="5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500" dirty="0" smtClean="0"/>
              <a:t>Активізувати міжнародну співпрацю. Опрацювати питання членства Асоціації «Українське торфове товариство» в Міжнародному Торфовому Товаристві  (</a:t>
            </a:r>
            <a:r>
              <a:rPr lang="uk-UA" sz="3500" dirty="0" err="1" smtClean="0"/>
              <a:t>International</a:t>
            </a:r>
            <a:r>
              <a:rPr lang="uk-UA" sz="3500" dirty="0" smtClean="0"/>
              <a:t> </a:t>
            </a:r>
            <a:r>
              <a:rPr lang="uk-UA" sz="3500" dirty="0" err="1" smtClean="0"/>
              <a:t>Peatlands</a:t>
            </a:r>
            <a:r>
              <a:rPr lang="uk-UA" sz="3500" dirty="0" smtClean="0"/>
              <a:t> </a:t>
            </a:r>
            <a:r>
              <a:rPr lang="uk-UA" sz="3500" dirty="0" err="1" smtClean="0"/>
              <a:t>Sosiety</a:t>
            </a:r>
            <a:r>
              <a:rPr lang="uk-UA" sz="3500" dirty="0" smtClean="0"/>
              <a:t>)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None/>
            </a:pPr>
            <a:endParaRPr lang="uk-UA" sz="500" dirty="0" smtClean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uk-UA" sz="3400" dirty="0" smtClean="0"/>
              <a:t>Продовжити реформування системи управління галуззю та діяльність з удосконалення принципів підтримки галузі з боку держави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14400" y="0"/>
            <a:ext cx="77724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rapor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5252" y="0"/>
            <a:ext cx="915925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85852" y="928670"/>
            <a:ext cx="67151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bg1"/>
                </a:solidFill>
              </a:rPr>
              <a:t>Дякуємо за увагу.</a:t>
            </a:r>
          </a:p>
          <a:p>
            <a:pPr algn="ctr"/>
            <a:endParaRPr lang="uk-UA" sz="6000" dirty="0" smtClean="0">
              <a:solidFill>
                <a:schemeClr val="bg1"/>
              </a:solidFill>
            </a:endParaRPr>
          </a:p>
          <a:p>
            <a:pPr algn="ctr"/>
            <a:r>
              <a:rPr lang="uk-UA" sz="6000" dirty="0" smtClean="0">
                <a:solidFill>
                  <a:srgbClr val="005392"/>
                </a:solidFill>
              </a:rPr>
              <a:t>Працюймо разом на благо галузі, Держави та її громадян!</a:t>
            </a:r>
            <a:endParaRPr lang="ru-RU" sz="6000" dirty="0">
              <a:solidFill>
                <a:srgbClr val="00539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Autofit/>
          </a:bodyPr>
          <a:lstStyle/>
          <a:p>
            <a:r>
              <a:rPr lang="uk-UA" sz="3200" b="1" dirty="0"/>
              <a:t>Фактори торфоутворення і торфонакопичення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Содержимое 5" descr="Рис.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5000"/>
          </a:blip>
          <a:stretch>
            <a:fillRect/>
          </a:stretch>
        </p:blipFill>
        <p:spPr>
          <a:xfrm>
            <a:off x="1142976" y="1142984"/>
            <a:ext cx="6878867" cy="521497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5403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Природні функції боліт і торфових родовищ 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01122" cy="55721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b="1" dirty="0" err="1" smtClean="0"/>
              <a:t>Міжкругообігова</a:t>
            </a:r>
            <a:r>
              <a:rPr lang="uk-UA" dirty="0" smtClean="0"/>
              <a:t> - перехід </a:t>
            </a:r>
            <a:r>
              <a:rPr lang="uk-UA" dirty="0"/>
              <a:t>органогенних елементів – вуглецю, кисню, водню та азоту з малого біогенного у великий геологічний кругообіг речовини на Землі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b="1" dirty="0" smtClean="0"/>
              <a:t>Гідрологічна</a:t>
            </a:r>
            <a:r>
              <a:rPr lang="uk-UA" dirty="0" smtClean="0"/>
              <a:t>; </a:t>
            </a:r>
            <a:endParaRPr lang="ru-RU" dirty="0"/>
          </a:p>
          <a:p>
            <a:pPr lvl="0"/>
            <a:r>
              <a:rPr lang="uk-UA" b="1" dirty="0" smtClean="0"/>
              <a:t>Акумулятивна</a:t>
            </a:r>
            <a:r>
              <a:rPr lang="uk-UA" dirty="0" smtClean="0"/>
              <a:t> – акумуляція торфу, хімічних елементів, води;</a:t>
            </a:r>
            <a:endParaRPr lang="ru-RU" dirty="0"/>
          </a:p>
          <a:p>
            <a:pPr lvl="0"/>
            <a:r>
              <a:rPr lang="uk-UA" b="1" dirty="0" smtClean="0"/>
              <a:t>Біологічна </a:t>
            </a:r>
            <a:r>
              <a:rPr lang="uk-UA" dirty="0" smtClean="0"/>
              <a:t>–</a:t>
            </a:r>
            <a:r>
              <a:rPr lang="uk-UA" b="1" dirty="0" smtClean="0"/>
              <a:t> </a:t>
            </a:r>
            <a:r>
              <a:rPr lang="uk-UA" dirty="0" smtClean="0"/>
              <a:t>збереження розмаїття </a:t>
            </a:r>
            <a:r>
              <a:rPr lang="uk-UA" dirty="0"/>
              <a:t>болотної </a:t>
            </a:r>
            <a:r>
              <a:rPr lang="uk-UA" dirty="0" smtClean="0"/>
              <a:t>флори і фауни;</a:t>
            </a:r>
            <a:endParaRPr lang="ru-RU" dirty="0"/>
          </a:p>
          <a:p>
            <a:pPr lvl="0"/>
            <a:r>
              <a:rPr lang="uk-UA" b="1" dirty="0" err="1" smtClean="0"/>
              <a:t>Газорегуляторна</a:t>
            </a:r>
            <a:r>
              <a:rPr lang="uk-UA" dirty="0" smtClean="0"/>
              <a:t> - вплив торфовищ на </a:t>
            </a:r>
            <a:r>
              <a:rPr lang="uk-UA" dirty="0"/>
              <a:t>склад атмосферного повітря</a:t>
            </a:r>
            <a:r>
              <a:rPr lang="uk-UA" dirty="0" smtClean="0"/>
              <a:t>;</a:t>
            </a:r>
            <a:endParaRPr lang="ru-RU" dirty="0"/>
          </a:p>
          <a:p>
            <a:pPr lvl="0"/>
            <a:r>
              <a:rPr lang="uk-UA" b="1" dirty="0" smtClean="0"/>
              <a:t>Геохімічна</a:t>
            </a:r>
            <a:r>
              <a:rPr lang="uk-UA" dirty="0" smtClean="0"/>
              <a:t> – синтез </a:t>
            </a:r>
            <a:r>
              <a:rPr lang="uk-UA" dirty="0"/>
              <a:t>нових </a:t>
            </a:r>
            <a:r>
              <a:rPr lang="uk-UA" dirty="0" smtClean="0"/>
              <a:t>речовин, перенесення і накопичення привнесених ззовні ;</a:t>
            </a:r>
            <a:endParaRPr lang="ru-RU" dirty="0"/>
          </a:p>
          <a:p>
            <a:pPr lvl="0"/>
            <a:r>
              <a:rPr lang="uk-UA" b="1" dirty="0" smtClean="0"/>
              <a:t>Ландшафтна</a:t>
            </a:r>
            <a:r>
              <a:rPr lang="uk-UA" dirty="0" smtClean="0"/>
              <a:t> – зміна ландшафту при розвитку торфового родовища;</a:t>
            </a:r>
            <a:endParaRPr lang="ru-RU" dirty="0"/>
          </a:p>
          <a:p>
            <a:pPr lvl="0"/>
            <a:r>
              <a:rPr lang="uk-UA" b="1" dirty="0" smtClean="0"/>
              <a:t>Кліматична</a:t>
            </a:r>
            <a:r>
              <a:rPr lang="uk-UA" dirty="0" smtClean="0"/>
              <a:t> – вплив на клімат регіону;</a:t>
            </a:r>
            <a:endParaRPr lang="ru-RU" dirty="0"/>
          </a:p>
          <a:p>
            <a:pPr lvl="0"/>
            <a:r>
              <a:rPr lang="uk-UA" b="1" dirty="0" smtClean="0"/>
              <a:t>Ресурсно-сировинна</a:t>
            </a:r>
            <a:r>
              <a:rPr lang="uk-UA" dirty="0" smtClean="0"/>
              <a:t> – використання торфу в різних напрямках;</a:t>
            </a:r>
            <a:endParaRPr lang="ru-RU" dirty="0"/>
          </a:p>
          <a:p>
            <a:pPr lvl="0"/>
            <a:r>
              <a:rPr lang="uk-UA" b="1" dirty="0" smtClean="0"/>
              <a:t>Культурно-рекреаційна</a:t>
            </a:r>
            <a:r>
              <a:rPr lang="uk-UA" dirty="0" smtClean="0"/>
              <a:t> – туризм, </a:t>
            </a:r>
            <a:r>
              <a:rPr lang="uk-UA" dirty="0"/>
              <a:t>полювання, </a:t>
            </a:r>
            <a:r>
              <a:rPr lang="uk-UA" dirty="0" smtClean="0"/>
              <a:t>рибальство, </a:t>
            </a:r>
            <a:r>
              <a:rPr lang="uk-UA" dirty="0"/>
              <a:t>збирання грибів, ягід, лікарських рослин</a:t>
            </a:r>
            <a:r>
              <a:rPr lang="uk-UA" dirty="0" smtClean="0"/>
              <a:t>;</a:t>
            </a:r>
            <a:endParaRPr lang="ru-RU" dirty="0"/>
          </a:p>
          <a:p>
            <a:r>
              <a:rPr lang="uk-UA" b="1" dirty="0" smtClean="0"/>
              <a:t>Інформаційно-історична</a:t>
            </a:r>
            <a:r>
              <a:rPr lang="uk-UA" dirty="0" smtClean="0"/>
              <a:t> - </a:t>
            </a:r>
            <a:r>
              <a:rPr lang="uk-UA" dirty="0"/>
              <a:t>накопичення і збереження </a:t>
            </a:r>
            <a:r>
              <a:rPr lang="uk-UA" dirty="0" smtClean="0"/>
              <a:t>інформації </a:t>
            </a:r>
            <a:r>
              <a:rPr lang="uk-UA" dirty="0"/>
              <a:t>про історію розвитку рослинного покриву, динаміку змін клімату, а також про життя людей.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01122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Ресурсно-сировинна функція торфовищ в Україні реалізується переважно так: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329642" cy="464347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1. Видобування торфу для виробництва комунально-побутових палив.</a:t>
            </a:r>
          </a:p>
          <a:p>
            <a:endParaRPr lang="uk-UA" sz="1600" dirty="0" smtClean="0"/>
          </a:p>
          <a:p>
            <a:r>
              <a:rPr lang="uk-UA" dirty="0" smtClean="0"/>
              <a:t>2. Видобування торфу для виробництва </a:t>
            </a:r>
          </a:p>
          <a:p>
            <a:pPr>
              <a:buNone/>
            </a:pPr>
            <a:r>
              <a:rPr lang="uk-UA" dirty="0" err="1" smtClean="0"/>
              <a:t>непаливної</a:t>
            </a:r>
            <a:r>
              <a:rPr lang="uk-UA" dirty="0" smtClean="0"/>
              <a:t> продукції.</a:t>
            </a:r>
          </a:p>
          <a:p>
            <a:endParaRPr lang="uk-UA" sz="1800" dirty="0" smtClean="0"/>
          </a:p>
          <a:p>
            <a:r>
              <a:rPr lang="uk-UA" dirty="0" smtClean="0"/>
              <a:t>3. Використання торфовищ як сільськогосподарських угідь.</a:t>
            </a:r>
          </a:p>
          <a:p>
            <a:endParaRPr lang="uk-UA" dirty="0" smtClean="0"/>
          </a:p>
          <a:p>
            <a:r>
              <a:rPr lang="uk-UA" dirty="0" smtClean="0"/>
              <a:t>4. Використання торфовищ для </a:t>
            </a:r>
          </a:p>
          <a:p>
            <a:pPr>
              <a:buNone/>
            </a:pPr>
            <a:r>
              <a:rPr lang="uk-UA" dirty="0" smtClean="0"/>
              <a:t>збирання болотних ягід і рослин.</a:t>
            </a:r>
            <a:endParaRPr lang="ru-RU" dirty="0"/>
          </a:p>
        </p:txBody>
      </p:sp>
      <p:pic>
        <p:nvPicPr>
          <p:cNvPr id="5" name="Рисунок 4" descr="1375280997-random5966-31_07_13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1500174"/>
            <a:ext cx="1788028" cy="1357309"/>
          </a:xfrm>
          <a:prstGeom prst="rect">
            <a:avLst/>
          </a:prstGeom>
        </p:spPr>
      </p:pic>
      <p:pic>
        <p:nvPicPr>
          <p:cNvPr id="6" name="Рисунок 5" descr="small_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0" y="2857496"/>
            <a:ext cx="1295388" cy="1295388"/>
          </a:xfrm>
          <a:prstGeom prst="rect">
            <a:avLst/>
          </a:prstGeom>
        </p:spPr>
      </p:pic>
      <p:pic>
        <p:nvPicPr>
          <p:cNvPr id="7" name="Рисунок 6" descr="SAM_07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4786322"/>
            <a:ext cx="2428860" cy="1821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7143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Провідним є паливний напрямок використання торфу, зумовлений реаліями паливно-енергетичного ринку України</a:t>
            </a:r>
            <a:endParaRPr lang="ru-RU" sz="2400" b="1" dirty="0"/>
          </a:p>
        </p:txBody>
      </p:sp>
      <p:pic>
        <p:nvPicPr>
          <p:cNvPr id="4" name="Содержимое 3" descr="Гістограма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000108"/>
            <a:ext cx="3439886" cy="4572000"/>
          </a:xfrm>
        </p:spPr>
      </p:pic>
      <p:pic>
        <p:nvPicPr>
          <p:cNvPr id="5" name="Рисунок 4" descr="1-prodam-torf-prodam-torfobrike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071810"/>
            <a:ext cx="2405047" cy="1803786"/>
          </a:xfrm>
          <a:prstGeom prst="rect">
            <a:avLst/>
          </a:prstGeom>
        </p:spPr>
      </p:pic>
      <p:pic>
        <p:nvPicPr>
          <p:cNvPr id="6" name="Рисунок 5" descr="mod_pc_mini_cook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071810"/>
            <a:ext cx="2400016" cy="18018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0034" y="564357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Адже є сотні шкіл, лікарень, дитсадків, установ бюджетного фінансування і тисячі людей, для яких опалювальний сезон є серйозною фінансовою проблемою  через високі ціни на природний газ та інші палива.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Є сільське господарство, садівництво, квітникарство, </a:t>
            </a:r>
            <a:r>
              <a:rPr lang="uk-UA" sz="2800" b="1" dirty="0" err="1" smtClean="0">
                <a:solidFill>
                  <a:schemeClr val="tx1"/>
                </a:solidFill>
              </a:rPr>
              <a:t>грибницьтво</a:t>
            </a:r>
            <a:r>
              <a:rPr lang="uk-UA" sz="2800" b="1" dirty="0" smtClean="0">
                <a:solidFill>
                  <a:schemeClr val="tx1"/>
                </a:solidFill>
              </a:rPr>
              <a:t>…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substraty_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357298"/>
            <a:ext cx="6572296" cy="2309185"/>
          </a:xfrm>
        </p:spPr>
      </p:pic>
      <p:pic>
        <p:nvPicPr>
          <p:cNvPr id="5" name="Рисунок 4" descr="71824-500x5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857628"/>
            <a:ext cx="2714644" cy="2714644"/>
          </a:xfrm>
          <a:prstGeom prst="rect">
            <a:avLst/>
          </a:prstGeom>
        </p:spPr>
      </p:pic>
      <p:pic>
        <p:nvPicPr>
          <p:cNvPr id="6" name="Рисунок 5" descr="gumat-kaliyu-10l-1l-0.5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880" y="4286256"/>
            <a:ext cx="3139445" cy="1643074"/>
          </a:xfrm>
          <a:prstGeom prst="rect">
            <a:avLst/>
          </a:prstGeom>
        </p:spPr>
      </p:pic>
      <p:pic>
        <p:nvPicPr>
          <p:cNvPr id="7" name="Рисунок 6" descr="small_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786190"/>
            <a:ext cx="2857500" cy="28575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/>
              <a:t>Вимоги до торфу як сировини для виготовлення різних видів продукції</a:t>
            </a:r>
            <a:endParaRPr lang="ru-RU" sz="3200" b="1" dirty="0"/>
          </a:p>
        </p:txBody>
      </p:sp>
      <p:pic>
        <p:nvPicPr>
          <p:cNvPr id="4" name="Содержимое 3" descr="Продукція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8604" y="1428736"/>
            <a:ext cx="7850703" cy="492922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B287-AB44-47AF-8340-DA69FCFCC9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Є соціальна значимість торфової промисловості, адже діюче підприємство – це: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7643866" cy="4572000"/>
          </a:xfrm>
        </p:spPr>
        <p:txBody>
          <a:bodyPr/>
          <a:lstStyle/>
          <a:p>
            <a:r>
              <a:rPr lang="uk-UA" dirty="0" smtClean="0"/>
              <a:t>- забезпеченість населення паливом;</a:t>
            </a:r>
          </a:p>
          <a:p>
            <a:r>
              <a:rPr lang="uk-UA" dirty="0" smtClean="0"/>
              <a:t>- робочі місця;</a:t>
            </a:r>
          </a:p>
          <a:p>
            <a:r>
              <a:rPr lang="uk-UA" dirty="0" smtClean="0"/>
              <a:t>- податки в місцевий бюджет;</a:t>
            </a:r>
          </a:p>
          <a:p>
            <a:r>
              <a:rPr lang="uk-UA" dirty="0" smtClean="0"/>
              <a:t>- розвиток інфраструктури регіону;</a:t>
            </a:r>
          </a:p>
          <a:p>
            <a:r>
              <a:rPr lang="uk-UA" dirty="0" smtClean="0"/>
              <a:t>- перспектива для молоді щодо вибору професії і подальшого працевлаштування</a:t>
            </a:r>
            <a:endParaRPr lang="ru-RU" dirty="0"/>
          </a:p>
        </p:txBody>
      </p:sp>
      <p:pic>
        <p:nvPicPr>
          <p:cNvPr id="4" name="Рисунок 3" descr="1375280997-random5966-31_07_13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1571612"/>
            <a:ext cx="1788028" cy="1357309"/>
          </a:xfrm>
          <a:prstGeom prst="rect">
            <a:avLst/>
          </a:prstGeom>
        </p:spPr>
      </p:pic>
      <p:pic>
        <p:nvPicPr>
          <p:cNvPr id="5" name="Рисунок 4" descr="Выгода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1571612"/>
            <a:ext cx="1283208" cy="1280160"/>
          </a:xfrm>
          <a:prstGeom prst="rect">
            <a:avLst/>
          </a:prstGeom>
        </p:spPr>
      </p:pic>
      <p:pic>
        <p:nvPicPr>
          <p:cNvPr id="6" name="Рисунок 5" descr="20140728110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214818"/>
            <a:ext cx="4124325" cy="2476500"/>
          </a:xfrm>
          <a:prstGeom prst="rect">
            <a:avLst/>
          </a:prstGeom>
        </p:spPr>
      </p:pic>
      <p:pic>
        <p:nvPicPr>
          <p:cNvPr id="7" name="Рисунок 6" descr="58761-1412244717_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714884"/>
            <a:ext cx="2643206" cy="198443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6E7B3-5094-45F5-BFC0-7747E39D7C1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1287</TotalTime>
  <Words>1165</Words>
  <Application>Microsoft Office PowerPoint</Application>
  <PresentationFormat>Экран (4:3)</PresentationFormat>
  <Paragraphs>149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Міністерство енергетики та вугільної промисловості України Державний концерн «Укрторф»  Асоціація “Українське торфове товариство” Національний університет водного господарства та природокористування </vt:lpstr>
      <vt:lpstr>Заторфованість північної півкулі Землі</vt:lpstr>
      <vt:lpstr>Фактори торфоутворення і торфонакопичення</vt:lpstr>
      <vt:lpstr>Природні функції боліт і торфових родовищ </vt:lpstr>
      <vt:lpstr>Ресурсно-сировинна функція торфовищ в Україні реалізується переважно так:</vt:lpstr>
      <vt:lpstr>Провідним є паливний напрямок використання торфу, зумовлений реаліями паливно-енергетичного ринку України</vt:lpstr>
      <vt:lpstr>Є сільське господарство, садівництво, квітникарство, грибницьтво…</vt:lpstr>
      <vt:lpstr>Вимоги до торфу як сировини для виготовлення різних видів продукції</vt:lpstr>
      <vt:lpstr>Є соціальна значимість торфової промисловості, адже діюче підприємство – це:</vt:lpstr>
      <vt:lpstr>Але реалізація майже всіх ресурсно-сировинних функцій торфовища потребує його осушення…</vt:lpstr>
      <vt:lpstr> </vt:lpstr>
      <vt:lpstr>Більшість пожеж виникає в регіонах, де багато осушених, але неконтрольованих торфовищ</vt:lpstr>
      <vt:lpstr>ТОРФОВІ РЕСУРСИ УКРАЇНИ </vt:lpstr>
      <vt:lpstr>Слід визнати, що при відсутності обліку втрат торфу через окиснення (мінералізацію) та вигоряння РЕАЛЬНИХ БАЛАНСОВИХ запасів торфу не знає ніхто. Розподіл геологічних запасів торфу наступний:</vt:lpstr>
      <vt:lpstr>Розподіл торфових запасів по областях</vt:lpstr>
      <vt:lpstr>Торфовий фонд Житомирської області</vt:lpstr>
      <vt:lpstr>Карта торфового фонду Житомирської обл.</vt:lpstr>
      <vt:lpstr>Головна перешкода на шляху зростання галузі – це спрацьованість сировинних баз діючих підприємств </vt:lpstr>
      <vt:lpstr>В умовах обмеженості ресурсів торфової сировини</vt:lpstr>
      <vt:lpstr>Для ефективної роботи галузі в умовах реалізації концепції сталого розвитку суспільства, необхідно розв’язання наступних завдань: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енергетики та вугільної промисловості України Державний концерн «Укрторф»</dc:title>
  <dc:creator>Мiй ПК</dc:creator>
  <cp:lastModifiedBy>Пользователь</cp:lastModifiedBy>
  <cp:revision>141</cp:revision>
  <dcterms:created xsi:type="dcterms:W3CDTF">2017-06-20T17:20:01Z</dcterms:created>
  <dcterms:modified xsi:type="dcterms:W3CDTF">2018-03-20T09:22:45Z</dcterms:modified>
</cp:coreProperties>
</file>